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9" r:id="rId2"/>
  </p:sldIdLst>
  <p:sldSz cx="12192000" cy="6858000"/>
  <p:notesSz cx="6858000" cy="9947275"/>
  <p:custDataLst>
    <p:tags r:id="rId4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53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tags" Target="tags/tag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9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9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A00C73C-48E7-43D3-A247-94E660543FEE}" type="datetimeFigureOut">
              <a:rPr lang="en-GB" smtClean="0"/>
              <a:t>17/12/2025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44500" y="1243013"/>
            <a:ext cx="5969000" cy="33575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787126"/>
            <a:ext cx="5486400" cy="391674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8185"/>
            <a:ext cx="2971800" cy="499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9448185"/>
            <a:ext cx="2971800" cy="499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BAC908-E254-41E2-90F9-07240B0D91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721721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/>
          <a:p>
            <a:pPr rtl="0"/>
            <a:fld id="{1A180B81-AA4E-4B75-A7A4-FD12E7A9A81B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613853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62BBFF-732F-46A4-A6B5-A119C3968D9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954AEB4-E02C-4708-B026-CDAD9736D83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DE20E57-0ACA-43E1-B105-D6DBDD70B5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203AAD-D6C1-49FE-9441-5A5A68E26118}" type="datetimeFigureOut">
              <a:rPr lang="en-GB" smtClean="0"/>
              <a:t>17/12/2025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AD17FCD-B725-4180-A365-FFAB4C6FA8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760973-3609-4303-84D5-31F2799BAF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0C7F38-270A-4DEE-9134-BD28CC0250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316723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E65A35-2CBE-4B5B-8B33-5F229009DD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ADA2DBD-A663-4F69-8C3D-FDC072ABEDD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BBAFA71-DA91-49AF-95FA-4B0559039C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203AAD-D6C1-49FE-9441-5A5A68E26118}" type="datetimeFigureOut">
              <a:rPr lang="en-GB" smtClean="0"/>
              <a:t>17/12/2025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4CE8B6-6694-454D-B6F2-8D94ED59B1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D31513-F75F-4083-ACD2-DB6F6804DF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0C7F38-270A-4DEE-9134-BD28CC0250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09903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18CB177-E8AE-4D8B-917C-DF7A514D6A7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D3ACAF3-94E3-49B2-BABB-46D77DC82AD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D2BC67B-A1D4-4E08-B8FA-4AFEB72F93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203AAD-D6C1-49FE-9441-5A5A68E26118}" type="datetimeFigureOut">
              <a:rPr lang="en-GB" smtClean="0"/>
              <a:t>17/12/2025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BC00572-8D25-4916-9403-68EDE2588E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BE9F11A-5D58-4A8E-8BFC-2F976D4209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0C7F38-270A-4DEE-9134-BD28CC0250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443512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A77D54-8F4C-4906-8FD3-A3F6DC8834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19D382-B353-43E4-B546-712390184B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FED57FE-36C4-4DE3-B1B3-7B35737D39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203AAD-D6C1-49FE-9441-5A5A68E26118}" type="datetimeFigureOut">
              <a:rPr lang="en-GB" smtClean="0"/>
              <a:t>17/12/2025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B571993-4BFC-478D-88F5-0532FCD88E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CC12615-3841-4663-BD34-ED77460E73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0C7F38-270A-4DEE-9134-BD28CC0250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613483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3E1479-75BF-485C-8760-F624349D4B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2B29686-5AC2-45D4-B5D7-0502D30CF98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0719257-0671-4251-848B-5F25C136FB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203AAD-D6C1-49FE-9441-5A5A68E26118}" type="datetimeFigureOut">
              <a:rPr lang="en-GB" smtClean="0"/>
              <a:t>17/12/2025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8B1ABF-86B8-46EF-A4AC-96C28B5896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37FBDD-EF87-40BE-954F-B317A852E2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0C7F38-270A-4DEE-9134-BD28CC0250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413491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50354B-C47C-4185-8282-E9A8E4DA23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E51A71-0513-432D-AC53-8428B89D1E8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790B770-441F-44C5-B5C2-305C0467516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B31C080-15DE-48D1-ABD1-723EB9D242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203AAD-D6C1-49FE-9441-5A5A68E26118}" type="datetimeFigureOut">
              <a:rPr lang="en-GB" smtClean="0"/>
              <a:t>17/12/2025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9F48E49-774F-4A91-99EA-E80B03BAE7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509090A-243D-4149-B0E9-D7BA392EA8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0C7F38-270A-4DEE-9134-BD28CC0250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333397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4FA945-2E21-4312-B43A-F8A76CA11E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1071D93-583F-46CD-A57A-57431F4A14A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5559206-F37A-45DA-9339-749471EA873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DEA64DB-732C-4D41-A923-ADE61A51F7D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7364769-08CF-450C-8295-B47677F2F07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B1DD215-6AF5-4F7D-B71A-0AE43BB287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203AAD-D6C1-49FE-9441-5A5A68E26118}" type="datetimeFigureOut">
              <a:rPr lang="en-GB" smtClean="0"/>
              <a:t>17/12/2025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E68217B-FDE8-4808-867E-64FBB6E647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FB21CE5-31F4-4F97-ABF6-D27EAA9FD0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0C7F38-270A-4DEE-9134-BD28CC0250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298643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2CB8D3-AD6A-4FD7-9FD7-302FF3ED43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49E2FD7-3F55-494A-B66A-4F3ADD54AE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203AAD-D6C1-49FE-9441-5A5A68E26118}" type="datetimeFigureOut">
              <a:rPr lang="en-GB" smtClean="0"/>
              <a:t>17/12/2025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45F69E3-D4A5-4E9C-BEE7-A71F6C16D9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5E0563F-42E7-4C40-A58B-EBE4F2DF68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0C7F38-270A-4DEE-9134-BD28CC0250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516169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5458AA8-37EA-4D9B-82D5-B5595B61D8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203AAD-D6C1-49FE-9441-5A5A68E26118}" type="datetimeFigureOut">
              <a:rPr lang="en-GB" smtClean="0"/>
              <a:t>17/12/2025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836D504-630F-4B9B-9F24-A164BEC564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4062FA6-5F8B-4BFF-840A-4BB6316FD4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0C7F38-270A-4DEE-9134-BD28CC0250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563389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1B8639-7F36-4536-B909-C4312699DA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8A9067-5716-4C7D-8ABE-49840FA5F5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6AE9185-AFA4-4087-8893-C387114E018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2B01B84-F024-41E8-A145-900AF25BF2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203AAD-D6C1-49FE-9441-5A5A68E26118}" type="datetimeFigureOut">
              <a:rPr lang="en-GB" smtClean="0"/>
              <a:t>17/12/2025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90997EC-24B2-4415-8EC4-39F64BDB76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1DD0899-63C6-4313-9859-A512FCDF1F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0C7F38-270A-4DEE-9134-BD28CC0250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777030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C829F7-6A9A-42BD-8242-30A1934F57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D043465-AA59-4293-92A6-93F59B4885C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807164A-9EF4-4D38-ADEE-8FC52A7648E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CCF345C-E410-4FA5-8192-4C884461D9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203AAD-D6C1-49FE-9441-5A5A68E26118}" type="datetimeFigureOut">
              <a:rPr lang="en-GB" smtClean="0"/>
              <a:t>17/12/2025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AD59EA9-8480-4A9F-82A9-E5C2FA6A1F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6C06A52-3DA5-4867-A2A4-E5BA81FEC9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0C7F38-270A-4DEE-9134-BD28CC0250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522712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DEF0420-A3EE-4FB3-9338-F828F0FD28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1FE5E4A-7C11-46D4-85F1-7F3F7125624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365DCEB-8782-462B-ADA9-5DDD8E5907C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203AAD-D6C1-49FE-9441-5A5A68E26118}" type="datetimeFigureOut">
              <a:rPr lang="en-GB" smtClean="0"/>
              <a:t>17/12/2025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48A2B8-B2FD-48DA-8FB2-390356DB24B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0E1C78E-25EA-41C4-BAA0-9CA2A213945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0C7F38-270A-4DEE-9134-BD28CC0250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635528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4" name="Straight Connector 93">
            <a:extLst>
              <a:ext uri="{FF2B5EF4-FFF2-40B4-BE49-F238E27FC236}">
                <a16:creationId xmlns:a16="http://schemas.microsoft.com/office/drawing/2014/main" id="{B8E21438-ACE0-4CD2-8E73-C228CB6D61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6986262" y="2149884"/>
            <a:ext cx="1" cy="647782"/>
          </a:xfrm>
          <a:prstGeom prst="line">
            <a:avLst/>
          </a:prstGeom>
          <a:ln w="3175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19851" y="438035"/>
            <a:ext cx="2112998" cy="5571066"/>
          </a:xfrm>
        </p:spPr>
        <p:txBody>
          <a:bodyPr lIns="0" tIns="0" rIns="0" bIns="0" rtlCol="0">
            <a:noAutofit/>
          </a:bodyPr>
          <a:lstStyle/>
          <a:p>
            <a:pPr rtl="0"/>
            <a:r>
              <a:rPr lang="en-GB" spc="-150" dirty="0"/>
              <a:t>Structure Chart</a:t>
            </a:r>
            <a:br>
              <a:rPr lang="en-GB" spc="-150" dirty="0"/>
            </a:br>
            <a:br>
              <a:rPr lang="en-GB" spc="-150" dirty="0"/>
            </a:br>
            <a:r>
              <a:rPr lang="en-GB" spc="-150" dirty="0"/>
              <a:t>Norwich University of the Arts Library</a:t>
            </a:r>
            <a:br>
              <a:rPr lang="en-GB" spc="-150" dirty="0"/>
            </a:br>
            <a:r>
              <a:rPr lang="en-GB" spc="-150" dirty="0"/>
              <a:t>Nov 2025</a:t>
            </a:r>
          </a:p>
        </p:txBody>
      </p:sp>
      <p:sp>
        <p:nvSpPr>
          <p:cNvPr id="19" name="Rectangle 18" descr="Hierarchy Level 1">
            <a:extLst>
              <a:ext uri="{FF2B5EF4-FFF2-40B4-BE49-F238E27FC236}">
                <a16:creationId xmlns:a16="http://schemas.microsoft.com/office/drawing/2014/main" id="{21C604EF-32A3-42D7-8586-5D643B7D12C1}"/>
              </a:ext>
            </a:extLst>
          </p:cNvPr>
          <p:cNvSpPr/>
          <p:nvPr/>
        </p:nvSpPr>
        <p:spPr>
          <a:xfrm>
            <a:off x="2888195" y="438035"/>
            <a:ext cx="8604876" cy="42543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/>
          <a:scene3d>
            <a:camera prst="orthographicFront"/>
            <a:lightRig rig="flat" dir="t"/>
          </a:scene3d>
          <a:sp3d prstMaterial="dkEdge"/>
        </p:spPr>
        <p:style>
          <a:lnRef idx="0">
            <a:scrgbClr r="0" g="0" b="0"/>
          </a:lnRef>
          <a:fillRef idx="2">
            <a:scrgbClr r="0" g="0" b="0"/>
          </a:fillRef>
          <a:effectRef idx="1">
            <a:scrgbClr r="0" g="0" b="0"/>
          </a:effectRef>
          <a:fontRef idx="minor">
            <a:schemeClr val="dk1"/>
          </a:fontRef>
        </p:style>
        <p:txBody>
          <a:bodyPr spcFirstLastPara="0" vert="horz" wrap="square" lIns="8255" tIns="8255" rIns="8255" bIns="8255" numCol="1" spcCol="1270" rtlCol="0" anchor="ctr" anchorCtr="0">
            <a:noAutofit/>
          </a:bodyPr>
          <a:lstStyle/>
          <a:p>
            <a:pPr marL="0" lvl="0" indent="0" algn="ctr" defTabSz="5778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GB" sz="1300" dirty="0">
                <a:latin typeface="+mj-lt"/>
              </a:rPr>
              <a:t>TBC</a:t>
            </a:r>
          </a:p>
          <a:p>
            <a:pPr marL="0" lvl="0" indent="0" algn="ctr" defTabSz="5778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GB" sz="1300" b="1" dirty="0">
                <a:latin typeface="+mj-lt"/>
              </a:rPr>
              <a:t>Deputy Vice Chancellor</a:t>
            </a:r>
            <a:endParaRPr lang="en-GB" sz="1300" b="1" kern="1200" dirty="0">
              <a:latin typeface="+mn-lt"/>
            </a:endParaRPr>
          </a:p>
        </p:txBody>
      </p:sp>
      <p:sp>
        <p:nvSpPr>
          <p:cNvPr id="32" name="Rectangle 31" descr="Hierarchy Sub Level">
            <a:extLst>
              <a:ext uri="{FF2B5EF4-FFF2-40B4-BE49-F238E27FC236}">
                <a16:creationId xmlns:a16="http://schemas.microsoft.com/office/drawing/2014/main" id="{05E740D1-0BDB-44A7-8B44-8DBC24EE1D85}"/>
              </a:ext>
            </a:extLst>
          </p:cNvPr>
          <p:cNvSpPr/>
          <p:nvPr/>
        </p:nvSpPr>
        <p:spPr>
          <a:xfrm>
            <a:off x="6189455" y="969037"/>
            <a:ext cx="1875245" cy="64601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scene3d>
            <a:camera prst="orthographicFront"/>
            <a:lightRig rig="flat" dir="t"/>
          </a:scene3d>
          <a:sp3d prstMaterial="dkEdge"/>
        </p:spPr>
        <p:style>
          <a:lnRef idx="0">
            <a:schemeClr val="lt2">
              <a:hueOff val="0"/>
              <a:satOff val="0"/>
              <a:lumOff val="0"/>
              <a:alphaOff val="0"/>
            </a:schemeClr>
          </a:lnRef>
          <a:fillRef idx="2">
            <a:scrgbClr r="0" g="0" b="0"/>
          </a:fillRef>
          <a:effectRef idx="1">
            <a:schemeClr val="dk2">
              <a:hueOff val="0"/>
              <a:satOff val="0"/>
              <a:lumOff val="0"/>
              <a:alphaOff val="0"/>
            </a:schemeClr>
          </a:effectRef>
          <a:fontRef idx="minor">
            <a:schemeClr val="dk1"/>
          </a:fontRef>
        </p:style>
        <p:txBody>
          <a:bodyPr spcFirstLastPara="0" vert="horz" wrap="square" lIns="8255" tIns="8255" rIns="8255" bIns="8255" numCol="1" spcCol="1270" rtlCol="0" anchor="ctr" anchorCtr="0">
            <a:noAutofit/>
          </a:bodyPr>
          <a:lstStyle/>
          <a:p>
            <a:pPr marL="0" lvl="0" indent="0" algn="ctr" defTabSz="5778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GB" sz="1300" b="1" dirty="0">
                <a:solidFill>
                  <a:prstClr val="black"/>
                </a:solidFill>
                <a:latin typeface="+mj-lt"/>
              </a:rPr>
              <a:t>Library Manager </a:t>
            </a:r>
          </a:p>
          <a:p>
            <a:pPr marL="0" lvl="0" indent="0" algn="ctr" defTabSz="5778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GB" sz="1300" kern="1200" dirty="0">
                <a:solidFill>
                  <a:prstClr val="black"/>
                </a:solidFill>
                <a:latin typeface="+mj-lt"/>
                <a:ea typeface="+mn-ea"/>
                <a:cs typeface="+mn-cs"/>
              </a:rPr>
              <a:t>1 FTE</a:t>
            </a:r>
            <a:endParaRPr lang="en-GB" sz="1300" kern="1200" dirty="0">
              <a:solidFill>
                <a:prstClr val="black"/>
              </a:solidFill>
              <a:ea typeface="+mn-ea"/>
              <a:cs typeface="+mn-cs"/>
            </a:endParaRPr>
          </a:p>
        </p:txBody>
      </p:sp>
      <p:sp>
        <p:nvSpPr>
          <p:cNvPr id="20" name="Rectangle 19" descr="Hierarchy Level 2 Item 1">
            <a:extLst>
              <a:ext uri="{FF2B5EF4-FFF2-40B4-BE49-F238E27FC236}">
                <a16:creationId xmlns:a16="http://schemas.microsoft.com/office/drawing/2014/main" id="{E27E376D-AE9F-46B0-AA66-A3D22FC5623A}"/>
              </a:ext>
            </a:extLst>
          </p:cNvPr>
          <p:cNvSpPr/>
          <p:nvPr/>
        </p:nvSpPr>
        <p:spPr>
          <a:xfrm>
            <a:off x="3496631" y="1760063"/>
            <a:ext cx="1188000" cy="208336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scene3d>
            <a:camera prst="orthographicFront"/>
            <a:lightRig rig="flat" dir="t"/>
          </a:scene3d>
          <a:sp3d prstMaterial="dkEdge"/>
        </p:spPr>
        <p:style>
          <a:lnRef idx="0">
            <a:schemeClr val="lt2">
              <a:hueOff val="0"/>
              <a:satOff val="0"/>
              <a:lumOff val="0"/>
              <a:alphaOff val="0"/>
            </a:schemeClr>
          </a:lnRef>
          <a:fillRef idx="2">
            <a:scrgbClr r="0" g="0" b="0"/>
          </a:fillRef>
          <a:effectRef idx="1">
            <a:schemeClr val="dk2">
              <a:hueOff val="0"/>
              <a:satOff val="0"/>
              <a:lumOff val="0"/>
              <a:alphaOff val="0"/>
            </a:schemeClr>
          </a:effectRef>
          <a:fontRef idx="minor">
            <a:schemeClr val="dk1"/>
          </a:fontRef>
        </p:style>
        <p:txBody>
          <a:bodyPr spcFirstLastPara="0" vert="horz" wrap="square" lIns="72000" tIns="108000" rIns="72000" bIns="0" numCol="1" spcCol="1270" rtlCol="0" anchor="t" anchorCtr="0">
            <a:noAutofit/>
          </a:bodyPr>
          <a:lstStyle/>
          <a:p>
            <a:pPr marL="0" lvl="0" indent="0" algn="ctr" defTabSz="5778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GB" sz="1300" b="1" kern="1200" dirty="0">
                <a:solidFill>
                  <a:prstClr val="black"/>
                </a:solidFill>
                <a:latin typeface="+mj-lt"/>
                <a:ea typeface="+mn-ea"/>
                <a:cs typeface="+mn-cs"/>
              </a:rPr>
              <a:t>Subject Librarian </a:t>
            </a:r>
          </a:p>
          <a:p>
            <a:pPr marL="0" lvl="0" indent="0" algn="ctr" defTabSz="5778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GB" sz="1300" dirty="0">
                <a:solidFill>
                  <a:prstClr val="black"/>
                </a:solidFill>
                <a:latin typeface="+mj-lt"/>
              </a:rPr>
              <a:t>Arts and Media</a:t>
            </a:r>
          </a:p>
          <a:p>
            <a:pPr marL="0" lvl="0" indent="0" algn="ctr" defTabSz="5778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GB" sz="1300" kern="1200" dirty="0">
                <a:solidFill>
                  <a:prstClr val="black"/>
                </a:solidFill>
                <a:latin typeface="+mj-lt"/>
                <a:ea typeface="+mn-ea"/>
                <a:cs typeface="+mn-cs"/>
              </a:rPr>
              <a:t>1FTE</a:t>
            </a:r>
          </a:p>
        </p:txBody>
      </p:sp>
      <p:sp>
        <p:nvSpPr>
          <p:cNvPr id="22" name="Rectangle 21" descr="Hierarchy Level 2 Item 2">
            <a:extLst>
              <a:ext uri="{FF2B5EF4-FFF2-40B4-BE49-F238E27FC236}">
                <a16:creationId xmlns:a16="http://schemas.microsoft.com/office/drawing/2014/main" id="{FAC2903E-5B1B-456C-94C2-FC7E867D4F53}"/>
              </a:ext>
            </a:extLst>
          </p:cNvPr>
          <p:cNvSpPr/>
          <p:nvPr/>
        </p:nvSpPr>
        <p:spPr>
          <a:xfrm>
            <a:off x="5018669" y="1760063"/>
            <a:ext cx="1188000" cy="2083363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scene3d>
            <a:camera prst="orthographicFront"/>
            <a:lightRig rig="flat" dir="t"/>
          </a:scene3d>
          <a:sp3d prstMaterial="dkEdge"/>
        </p:spPr>
        <p:style>
          <a:lnRef idx="0">
            <a:schemeClr val="lt2">
              <a:hueOff val="0"/>
              <a:satOff val="0"/>
              <a:lumOff val="0"/>
              <a:alphaOff val="0"/>
            </a:schemeClr>
          </a:lnRef>
          <a:fillRef idx="2">
            <a:scrgbClr r="0" g="0" b="0"/>
          </a:fillRef>
          <a:effectRef idx="1">
            <a:schemeClr val="dk2">
              <a:hueOff val="0"/>
              <a:satOff val="0"/>
              <a:lumOff val="0"/>
              <a:alphaOff val="0"/>
            </a:schemeClr>
          </a:effectRef>
          <a:fontRef idx="minor">
            <a:schemeClr val="dk1"/>
          </a:fontRef>
        </p:style>
        <p:txBody>
          <a:bodyPr spcFirstLastPara="0" vert="horz" wrap="square" lIns="72000" tIns="108000" rIns="72000" bIns="0" numCol="1" spcCol="1270" rtlCol="0" anchor="t" anchorCtr="0">
            <a:noAutofit/>
          </a:bodyPr>
          <a:lstStyle/>
          <a:p>
            <a:pPr marL="0" lvl="0" indent="0" algn="ctr" defTabSz="5778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GB" sz="1300" b="1" kern="1200" dirty="0">
                <a:solidFill>
                  <a:prstClr val="black"/>
                </a:solidFill>
                <a:latin typeface="+mj-lt"/>
                <a:ea typeface="+mn-ea"/>
                <a:cs typeface="+mn-cs"/>
              </a:rPr>
              <a:t>Subject Librarian</a:t>
            </a:r>
          </a:p>
          <a:p>
            <a:pPr marL="0" lvl="0" indent="0" algn="ctr" defTabSz="5778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GB" sz="1300" dirty="0">
                <a:solidFill>
                  <a:prstClr val="black"/>
                </a:solidFill>
                <a:latin typeface="+mj-lt"/>
              </a:rPr>
              <a:t>Design and Architecture</a:t>
            </a:r>
          </a:p>
          <a:p>
            <a:pPr marL="0" lvl="0" indent="0" algn="ctr" defTabSz="5778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GB" sz="1300" dirty="0">
                <a:solidFill>
                  <a:prstClr val="black"/>
                </a:solidFill>
                <a:latin typeface="+mj-lt"/>
              </a:rPr>
              <a:t>0.5 FTE</a:t>
            </a:r>
            <a:endParaRPr lang="en-GB" sz="1300" kern="1200" dirty="0">
              <a:solidFill>
                <a:prstClr val="black"/>
              </a:solidFill>
              <a:latin typeface="+mj-lt"/>
              <a:ea typeface="+mn-ea"/>
              <a:cs typeface="+mn-cs"/>
            </a:endParaRPr>
          </a:p>
        </p:txBody>
      </p:sp>
      <p:sp>
        <p:nvSpPr>
          <p:cNvPr id="24" name="Rectangle 23" descr="Hierarchy Level 2 Item 3">
            <a:extLst>
              <a:ext uri="{FF2B5EF4-FFF2-40B4-BE49-F238E27FC236}">
                <a16:creationId xmlns:a16="http://schemas.microsoft.com/office/drawing/2014/main" id="{E229E048-A3A7-4692-842F-3C90638B8575}"/>
              </a:ext>
            </a:extLst>
          </p:cNvPr>
          <p:cNvSpPr/>
          <p:nvPr/>
        </p:nvSpPr>
        <p:spPr>
          <a:xfrm>
            <a:off x="8048060" y="1743794"/>
            <a:ext cx="1401686" cy="2081873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scene3d>
            <a:camera prst="orthographicFront"/>
            <a:lightRig rig="flat" dir="t"/>
          </a:scene3d>
          <a:sp3d prstMaterial="dkEdge"/>
        </p:spPr>
        <p:style>
          <a:lnRef idx="0">
            <a:schemeClr val="lt2">
              <a:hueOff val="0"/>
              <a:satOff val="0"/>
              <a:lumOff val="0"/>
              <a:alphaOff val="0"/>
            </a:schemeClr>
          </a:lnRef>
          <a:fillRef idx="2">
            <a:scrgbClr r="0" g="0" b="0"/>
          </a:fillRef>
          <a:effectRef idx="1">
            <a:schemeClr val="dk2">
              <a:hueOff val="0"/>
              <a:satOff val="0"/>
              <a:lumOff val="0"/>
              <a:alphaOff val="0"/>
            </a:schemeClr>
          </a:effectRef>
          <a:fontRef idx="minor">
            <a:schemeClr val="dk1"/>
          </a:fontRef>
        </p:style>
        <p:txBody>
          <a:bodyPr spcFirstLastPara="0" vert="horz" wrap="square" lIns="72000" tIns="108000" rIns="72000" bIns="0" numCol="1" spcCol="1270" rtlCol="0" anchor="t" anchorCtr="0">
            <a:noAutofit/>
          </a:bodyPr>
          <a:lstStyle/>
          <a:p>
            <a:pPr marL="0" lvl="0" indent="0" algn="ctr" defTabSz="5778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GB" sz="1300" b="1" kern="1200" dirty="0">
                <a:solidFill>
                  <a:prstClr val="black"/>
                </a:solidFill>
                <a:latin typeface="+mj-lt"/>
                <a:ea typeface="+mn-ea"/>
                <a:cs typeface="+mn-cs"/>
              </a:rPr>
              <a:t>Subject Librarian</a:t>
            </a:r>
            <a:r>
              <a:rPr lang="en-GB" sz="1300" b="1" dirty="0">
                <a:solidFill>
                  <a:prstClr val="black"/>
                </a:solidFill>
                <a:latin typeface="+mj-lt"/>
              </a:rPr>
              <a:t>: E-Learning</a:t>
            </a:r>
            <a:endParaRPr lang="en-GB" sz="1300" dirty="0">
              <a:solidFill>
                <a:prstClr val="black"/>
              </a:solidFill>
              <a:latin typeface="+mj-lt"/>
            </a:endParaRPr>
          </a:p>
          <a:p>
            <a:pPr marL="0" lvl="0" indent="0" algn="ctr" defTabSz="5778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endParaRPr lang="en-GB" sz="1300" dirty="0">
              <a:solidFill>
                <a:prstClr val="black"/>
              </a:solidFill>
              <a:latin typeface="+mj-lt"/>
            </a:endParaRPr>
          </a:p>
          <a:p>
            <a:pPr marL="0" lvl="0" indent="0" algn="ctr" defTabSz="5778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GB" sz="1300" dirty="0">
                <a:solidFill>
                  <a:prstClr val="black"/>
                </a:solidFill>
                <a:latin typeface="+mj-lt"/>
              </a:rPr>
              <a:t>Yr0 &amp; </a:t>
            </a:r>
            <a:r>
              <a:rPr lang="en-GB" sz="1300" dirty="0" err="1">
                <a:solidFill>
                  <a:prstClr val="black"/>
                </a:solidFill>
                <a:latin typeface="+mj-lt"/>
              </a:rPr>
              <a:t>PgT</a:t>
            </a:r>
            <a:r>
              <a:rPr lang="en-GB" sz="1300" dirty="0">
                <a:solidFill>
                  <a:prstClr val="black"/>
                </a:solidFill>
                <a:latin typeface="+mj-lt"/>
              </a:rPr>
              <a:t> Studio Based</a:t>
            </a:r>
          </a:p>
          <a:p>
            <a:pPr marL="0" lvl="0" indent="0" algn="ctr" defTabSz="5778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GB" sz="1300" kern="1200" dirty="0">
                <a:solidFill>
                  <a:prstClr val="black"/>
                </a:solidFill>
                <a:latin typeface="+mj-lt"/>
                <a:ea typeface="+mn-ea"/>
                <a:cs typeface="+mn-cs"/>
              </a:rPr>
              <a:t>1 FTE</a:t>
            </a:r>
          </a:p>
        </p:txBody>
      </p:sp>
      <p:sp>
        <p:nvSpPr>
          <p:cNvPr id="34" name="Rectangle 33" descr="Hierarchy Level 2 Item 2">
            <a:extLst>
              <a:ext uri="{FF2B5EF4-FFF2-40B4-BE49-F238E27FC236}">
                <a16:creationId xmlns:a16="http://schemas.microsoft.com/office/drawing/2014/main" id="{A9B8AE45-FDC0-42CF-A5EB-C68DBD6D8458}"/>
              </a:ext>
            </a:extLst>
          </p:cNvPr>
          <p:cNvSpPr/>
          <p:nvPr/>
        </p:nvSpPr>
        <p:spPr>
          <a:xfrm>
            <a:off x="6540707" y="1743794"/>
            <a:ext cx="1214479" cy="2083363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scene3d>
            <a:camera prst="orthographicFront"/>
            <a:lightRig rig="flat" dir="t"/>
          </a:scene3d>
          <a:sp3d prstMaterial="dkEdge"/>
        </p:spPr>
        <p:style>
          <a:lnRef idx="0">
            <a:schemeClr val="lt2">
              <a:hueOff val="0"/>
              <a:satOff val="0"/>
              <a:lumOff val="0"/>
              <a:alphaOff val="0"/>
            </a:schemeClr>
          </a:lnRef>
          <a:fillRef idx="2">
            <a:scrgbClr r="0" g="0" b="0"/>
          </a:fillRef>
          <a:effectRef idx="1">
            <a:schemeClr val="dk2">
              <a:hueOff val="0"/>
              <a:satOff val="0"/>
              <a:lumOff val="0"/>
              <a:alphaOff val="0"/>
            </a:schemeClr>
          </a:effectRef>
          <a:fontRef idx="minor">
            <a:schemeClr val="dk1"/>
          </a:fontRef>
        </p:style>
        <p:txBody>
          <a:bodyPr spcFirstLastPara="0" vert="horz" wrap="square" lIns="72000" tIns="108000" rIns="72000" bIns="0" numCol="1" spcCol="1270" rtlCol="0" anchor="t" anchorCtr="0">
            <a:noAutofit/>
          </a:bodyPr>
          <a:lstStyle/>
          <a:p>
            <a:pPr marL="0" lvl="0" indent="0" algn="ctr" defTabSz="5778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GB" sz="1300" b="1" kern="1200" dirty="0">
                <a:solidFill>
                  <a:prstClr val="black"/>
                </a:solidFill>
                <a:latin typeface="+mj-lt"/>
                <a:ea typeface="+mn-ea"/>
                <a:cs typeface="+mn-cs"/>
              </a:rPr>
              <a:t>Subject Librarian</a:t>
            </a:r>
          </a:p>
          <a:p>
            <a:pPr marL="0" lvl="0" indent="0" algn="ctr" defTabSz="5778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GB" sz="1300" dirty="0">
                <a:solidFill>
                  <a:prstClr val="black"/>
                </a:solidFill>
                <a:latin typeface="+mj-lt"/>
              </a:rPr>
              <a:t>Design and Architecture,</a:t>
            </a:r>
          </a:p>
          <a:p>
            <a:pPr marL="0" lvl="0" indent="0" algn="ctr" defTabSz="5778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GB" sz="1300" dirty="0">
                <a:solidFill>
                  <a:prstClr val="black"/>
                </a:solidFill>
                <a:latin typeface="+mj-lt"/>
              </a:rPr>
              <a:t>PhD</a:t>
            </a:r>
          </a:p>
          <a:p>
            <a:pPr marL="0" lvl="0" indent="0" algn="ctr" defTabSz="5778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GB" sz="1300" dirty="0">
                <a:solidFill>
                  <a:prstClr val="black"/>
                </a:solidFill>
                <a:latin typeface="+mj-lt"/>
              </a:rPr>
              <a:t>0.5 FTE</a:t>
            </a:r>
            <a:endParaRPr lang="en-GB" sz="1300" kern="1200" dirty="0">
              <a:solidFill>
                <a:prstClr val="black"/>
              </a:solidFill>
              <a:latin typeface="+mj-lt"/>
              <a:ea typeface="+mn-ea"/>
              <a:cs typeface="+mn-cs"/>
            </a:endParaRPr>
          </a:p>
        </p:txBody>
      </p:sp>
      <p:sp>
        <p:nvSpPr>
          <p:cNvPr id="40" name="Rectangle 39" descr="Hierarchy Level 2 Item 1">
            <a:extLst>
              <a:ext uri="{FF2B5EF4-FFF2-40B4-BE49-F238E27FC236}">
                <a16:creationId xmlns:a16="http://schemas.microsoft.com/office/drawing/2014/main" id="{9161E5B8-CB22-433C-A55C-CD0A5266EB6A}"/>
              </a:ext>
            </a:extLst>
          </p:cNvPr>
          <p:cNvSpPr/>
          <p:nvPr/>
        </p:nvSpPr>
        <p:spPr>
          <a:xfrm>
            <a:off x="2888195" y="4094574"/>
            <a:ext cx="1188000" cy="1720197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scene3d>
            <a:camera prst="orthographicFront"/>
            <a:lightRig rig="flat" dir="t"/>
          </a:scene3d>
          <a:sp3d prstMaterial="dkEdge"/>
        </p:spPr>
        <p:style>
          <a:lnRef idx="0">
            <a:schemeClr val="lt2">
              <a:hueOff val="0"/>
              <a:satOff val="0"/>
              <a:lumOff val="0"/>
              <a:alphaOff val="0"/>
            </a:schemeClr>
          </a:lnRef>
          <a:fillRef idx="2">
            <a:scrgbClr r="0" g="0" b="0"/>
          </a:fillRef>
          <a:effectRef idx="1">
            <a:schemeClr val="dk2">
              <a:hueOff val="0"/>
              <a:satOff val="0"/>
              <a:lumOff val="0"/>
              <a:alphaOff val="0"/>
            </a:schemeClr>
          </a:effectRef>
          <a:fontRef idx="minor">
            <a:schemeClr val="dk1"/>
          </a:fontRef>
        </p:style>
        <p:txBody>
          <a:bodyPr spcFirstLastPara="0" vert="horz" wrap="square" lIns="72000" tIns="108000" rIns="72000" bIns="0" numCol="1" spcCol="1270" rtlCol="0" anchor="t" anchorCtr="0">
            <a:noAutofit/>
          </a:bodyPr>
          <a:lstStyle/>
          <a:p>
            <a:pPr marL="0" lvl="0" indent="0" algn="ctr" defTabSz="5778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GB" sz="1300" b="1" dirty="0">
                <a:solidFill>
                  <a:prstClr val="black"/>
                </a:solidFill>
                <a:latin typeface="+mj-lt"/>
              </a:rPr>
              <a:t>Library Assistant</a:t>
            </a:r>
          </a:p>
          <a:p>
            <a:pPr marL="0" lvl="0" indent="0" algn="ctr" defTabSz="5778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GB" sz="1300" kern="1200" dirty="0">
                <a:solidFill>
                  <a:prstClr val="black"/>
                </a:solidFill>
                <a:latin typeface="+mj-lt"/>
                <a:ea typeface="+mn-ea"/>
                <a:cs typeface="+mn-cs"/>
              </a:rPr>
              <a:t>Mon/Tues/Fri </a:t>
            </a:r>
            <a:r>
              <a:rPr lang="en-GB" sz="1300" dirty="0">
                <a:solidFill>
                  <a:prstClr val="black"/>
                </a:solidFill>
                <a:latin typeface="+mj-lt"/>
              </a:rPr>
              <a:t>0.5 FTE</a:t>
            </a:r>
            <a:endParaRPr lang="en-GB" sz="1300" kern="1200" dirty="0">
              <a:solidFill>
                <a:prstClr val="black"/>
              </a:solidFill>
              <a:latin typeface="+mj-lt"/>
              <a:ea typeface="+mn-ea"/>
              <a:cs typeface="+mn-cs"/>
            </a:endParaRPr>
          </a:p>
          <a:p>
            <a:pPr marL="0" lvl="0" indent="0" algn="ctr" defTabSz="5778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endParaRPr lang="en-GB" sz="1300" kern="1200" dirty="0">
              <a:solidFill>
                <a:prstClr val="black"/>
              </a:solidFill>
              <a:latin typeface="+mj-lt"/>
              <a:ea typeface="+mn-ea"/>
              <a:cs typeface="+mn-cs"/>
            </a:endParaRPr>
          </a:p>
        </p:txBody>
      </p:sp>
      <p:sp>
        <p:nvSpPr>
          <p:cNvPr id="41" name="Rectangle 40" descr="Hierarchy Level 2 Item 1">
            <a:extLst>
              <a:ext uri="{FF2B5EF4-FFF2-40B4-BE49-F238E27FC236}">
                <a16:creationId xmlns:a16="http://schemas.microsoft.com/office/drawing/2014/main" id="{4FE70A27-B66E-4E6B-9767-A3ADE20BBC37}"/>
              </a:ext>
            </a:extLst>
          </p:cNvPr>
          <p:cNvSpPr/>
          <p:nvPr/>
        </p:nvSpPr>
        <p:spPr>
          <a:xfrm>
            <a:off x="4210509" y="4100904"/>
            <a:ext cx="1188000" cy="1720197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scene3d>
            <a:camera prst="orthographicFront"/>
            <a:lightRig rig="flat" dir="t"/>
          </a:scene3d>
          <a:sp3d prstMaterial="dkEdge"/>
        </p:spPr>
        <p:style>
          <a:lnRef idx="0">
            <a:schemeClr val="lt2">
              <a:hueOff val="0"/>
              <a:satOff val="0"/>
              <a:lumOff val="0"/>
              <a:alphaOff val="0"/>
            </a:schemeClr>
          </a:lnRef>
          <a:fillRef idx="2">
            <a:scrgbClr r="0" g="0" b="0"/>
          </a:fillRef>
          <a:effectRef idx="1">
            <a:schemeClr val="dk2">
              <a:hueOff val="0"/>
              <a:satOff val="0"/>
              <a:lumOff val="0"/>
              <a:alphaOff val="0"/>
            </a:schemeClr>
          </a:effectRef>
          <a:fontRef idx="minor">
            <a:schemeClr val="dk1"/>
          </a:fontRef>
        </p:style>
        <p:txBody>
          <a:bodyPr spcFirstLastPara="0" vert="horz" wrap="square" lIns="72000" tIns="108000" rIns="72000" bIns="0" numCol="1" spcCol="1270" rtlCol="0" anchor="t" anchorCtr="0">
            <a:noAutofit/>
          </a:bodyPr>
          <a:lstStyle/>
          <a:p>
            <a:pPr marL="0" lvl="0" indent="0" algn="ctr" defTabSz="5778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GB" sz="1300" b="1" dirty="0">
                <a:solidFill>
                  <a:prstClr val="black"/>
                </a:solidFill>
                <a:latin typeface="+mj-lt"/>
              </a:rPr>
              <a:t>Library Assistant</a:t>
            </a:r>
          </a:p>
          <a:p>
            <a:pPr marL="0" lvl="0" indent="0" algn="ctr" defTabSz="5778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GB" sz="1300" kern="1200" dirty="0">
                <a:solidFill>
                  <a:prstClr val="black"/>
                </a:solidFill>
                <a:latin typeface="+mj-lt"/>
                <a:ea typeface="+mn-ea"/>
                <a:cs typeface="+mn-cs"/>
              </a:rPr>
              <a:t>Weds</a:t>
            </a:r>
            <a:r>
              <a:rPr lang="en-GB" sz="1300" dirty="0">
                <a:solidFill>
                  <a:prstClr val="black"/>
                </a:solidFill>
                <a:latin typeface="+mj-lt"/>
              </a:rPr>
              <a:t> + </a:t>
            </a:r>
            <a:r>
              <a:rPr lang="en-GB" sz="1300" kern="1200" dirty="0">
                <a:solidFill>
                  <a:prstClr val="black"/>
                </a:solidFill>
                <a:latin typeface="+mj-lt"/>
                <a:ea typeface="+mn-ea"/>
                <a:cs typeface="+mn-cs"/>
              </a:rPr>
              <a:t>Thurs</a:t>
            </a:r>
          </a:p>
          <a:p>
            <a:pPr marL="0" lvl="0" indent="0" algn="ctr" defTabSz="5778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GB" sz="1300" kern="1200" dirty="0">
                <a:solidFill>
                  <a:prstClr val="black"/>
                </a:solidFill>
                <a:latin typeface="+mj-lt"/>
                <a:ea typeface="+mn-ea"/>
                <a:cs typeface="+mn-cs"/>
              </a:rPr>
              <a:t>0.4 FTE</a:t>
            </a:r>
          </a:p>
        </p:txBody>
      </p:sp>
      <p:sp>
        <p:nvSpPr>
          <p:cNvPr id="42" name="Rectangle 41" descr="Hierarchy Level 2 Item 1">
            <a:extLst>
              <a:ext uri="{FF2B5EF4-FFF2-40B4-BE49-F238E27FC236}">
                <a16:creationId xmlns:a16="http://schemas.microsoft.com/office/drawing/2014/main" id="{706D3854-5B2B-4886-8907-9DD9DADC896B}"/>
              </a:ext>
            </a:extLst>
          </p:cNvPr>
          <p:cNvSpPr/>
          <p:nvPr/>
        </p:nvSpPr>
        <p:spPr>
          <a:xfrm>
            <a:off x="6913983" y="4109001"/>
            <a:ext cx="1214479" cy="1720196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scene3d>
            <a:camera prst="orthographicFront"/>
            <a:lightRig rig="flat" dir="t"/>
          </a:scene3d>
          <a:sp3d prstMaterial="dkEdge"/>
        </p:spPr>
        <p:style>
          <a:lnRef idx="0">
            <a:schemeClr val="lt2">
              <a:hueOff val="0"/>
              <a:satOff val="0"/>
              <a:lumOff val="0"/>
              <a:alphaOff val="0"/>
            </a:schemeClr>
          </a:lnRef>
          <a:fillRef idx="2">
            <a:scrgbClr r="0" g="0" b="0"/>
          </a:fillRef>
          <a:effectRef idx="1">
            <a:schemeClr val="dk2">
              <a:hueOff val="0"/>
              <a:satOff val="0"/>
              <a:lumOff val="0"/>
              <a:alphaOff val="0"/>
            </a:schemeClr>
          </a:effectRef>
          <a:fontRef idx="minor">
            <a:schemeClr val="dk1"/>
          </a:fontRef>
        </p:style>
        <p:txBody>
          <a:bodyPr spcFirstLastPara="0" vert="horz" wrap="square" lIns="72000" tIns="108000" rIns="72000" bIns="0" numCol="1" spcCol="1270" rtlCol="0" anchor="t" anchorCtr="0">
            <a:noAutofit/>
          </a:bodyPr>
          <a:lstStyle/>
          <a:p>
            <a:pPr marL="0" lvl="0" indent="0" algn="ctr" defTabSz="5778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GB" sz="1300" b="1" dirty="0">
                <a:solidFill>
                  <a:prstClr val="black"/>
                </a:solidFill>
                <a:latin typeface="+mj-lt"/>
              </a:rPr>
              <a:t>Library </a:t>
            </a:r>
          </a:p>
          <a:p>
            <a:pPr marL="0" lvl="0" indent="0" algn="ctr" defTabSz="5778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GB" sz="1300" b="1" dirty="0">
                <a:solidFill>
                  <a:prstClr val="black"/>
                </a:solidFill>
                <a:latin typeface="+mj-lt"/>
              </a:rPr>
              <a:t>Assistant</a:t>
            </a:r>
          </a:p>
          <a:p>
            <a:pPr marL="0" lvl="0" indent="0" algn="ctr" defTabSz="5778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GB" sz="1300" kern="1200" dirty="0">
                <a:solidFill>
                  <a:prstClr val="black"/>
                </a:solidFill>
                <a:latin typeface="+mj-lt"/>
                <a:ea typeface="+mn-ea"/>
                <a:cs typeface="+mn-cs"/>
              </a:rPr>
              <a:t>Evening</a:t>
            </a:r>
          </a:p>
          <a:p>
            <a:pPr marL="0" lvl="0" indent="0" algn="ctr" defTabSz="5778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GB" sz="1300" dirty="0">
                <a:solidFill>
                  <a:prstClr val="black"/>
                </a:solidFill>
                <a:latin typeface="+mj-lt"/>
              </a:rPr>
              <a:t>Term time only</a:t>
            </a:r>
            <a:endParaRPr lang="en-GB" sz="1300" kern="1200" dirty="0">
              <a:solidFill>
                <a:prstClr val="black"/>
              </a:solidFill>
              <a:latin typeface="+mj-lt"/>
              <a:ea typeface="+mn-ea"/>
              <a:cs typeface="+mn-cs"/>
            </a:endParaRPr>
          </a:p>
        </p:txBody>
      </p:sp>
      <p:sp>
        <p:nvSpPr>
          <p:cNvPr id="43" name="Rectangle 42" descr="Hierarchy Level 2 Item 1">
            <a:extLst>
              <a:ext uri="{FF2B5EF4-FFF2-40B4-BE49-F238E27FC236}">
                <a16:creationId xmlns:a16="http://schemas.microsoft.com/office/drawing/2014/main" id="{11F9D0A5-6832-4514-966B-7F0BAEFBEEE2}"/>
              </a:ext>
            </a:extLst>
          </p:cNvPr>
          <p:cNvSpPr/>
          <p:nvPr/>
        </p:nvSpPr>
        <p:spPr>
          <a:xfrm>
            <a:off x="9642000" y="4109001"/>
            <a:ext cx="1851071" cy="1720196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scene3d>
            <a:camera prst="orthographicFront"/>
            <a:lightRig rig="flat" dir="t"/>
          </a:scene3d>
          <a:sp3d prstMaterial="dkEdge"/>
        </p:spPr>
        <p:style>
          <a:lnRef idx="0">
            <a:schemeClr val="lt2">
              <a:hueOff val="0"/>
              <a:satOff val="0"/>
              <a:lumOff val="0"/>
              <a:alphaOff val="0"/>
            </a:schemeClr>
          </a:lnRef>
          <a:fillRef idx="2">
            <a:scrgbClr r="0" g="0" b="0"/>
          </a:fillRef>
          <a:effectRef idx="1">
            <a:schemeClr val="dk2">
              <a:hueOff val="0"/>
              <a:satOff val="0"/>
              <a:lumOff val="0"/>
              <a:alphaOff val="0"/>
            </a:schemeClr>
          </a:effectRef>
          <a:fontRef idx="minor">
            <a:schemeClr val="dk1"/>
          </a:fontRef>
        </p:style>
        <p:txBody>
          <a:bodyPr spcFirstLastPara="0" vert="horz" wrap="square" lIns="72000" tIns="108000" rIns="72000" bIns="0" numCol="1" spcCol="1270" rtlCol="0" anchor="t" anchorCtr="0">
            <a:noAutofit/>
          </a:bodyPr>
          <a:lstStyle/>
          <a:p>
            <a:pPr marL="0" lvl="0" indent="0" algn="ctr" defTabSz="5778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GB" sz="1300" b="1" dirty="0">
                <a:solidFill>
                  <a:prstClr val="black"/>
                </a:solidFill>
                <a:latin typeface="+mj-lt"/>
              </a:rPr>
              <a:t>Library </a:t>
            </a:r>
          </a:p>
          <a:p>
            <a:pPr marL="0" lvl="0" indent="0" algn="ctr" defTabSz="5778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GB" sz="1300" b="1" dirty="0">
                <a:solidFill>
                  <a:prstClr val="black"/>
                </a:solidFill>
                <a:latin typeface="+mj-lt"/>
              </a:rPr>
              <a:t>Helpdesk Assistant</a:t>
            </a:r>
          </a:p>
          <a:p>
            <a:pPr marL="0" lvl="0" indent="0" algn="ctr" defTabSz="5778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GB" sz="1300" dirty="0">
                <a:solidFill>
                  <a:prstClr val="black"/>
                </a:solidFill>
                <a:latin typeface="+mj-lt"/>
              </a:rPr>
              <a:t>Monday to Friday</a:t>
            </a:r>
          </a:p>
          <a:p>
            <a:pPr marL="0" lvl="0" indent="0" algn="ctr" defTabSz="5778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GB" sz="1300" dirty="0">
                <a:solidFill>
                  <a:prstClr val="black"/>
                </a:solidFill>
                <a:latin typeface="+mj-lt"/>
              </a:rPr>
              <a:t>0.8 FTE</a:t>
            </a:r>
          </a:p>
        </p:txBody>
      </p:sp>
      <p:sp>
        <p:nvSpPr>
          <p:cNvPr id="44" name="Rectangle 43" descr="Hierarchy Level 2 Item 1">
            <a:extLst>
              <a:ext uri="{FF2B5EF4-FFF2-40B4-BE49-F238E27FC236}">
                <a16:creationId xmlns:a16="http://schemas.microsoft.com/office/drawing/2014/main" id="{AEF42103-741D-4318-88FA-3EE95D1DA776}"/>
              </a:ext>
            </a:extLst>
          </p:cNvPr>
          <p:cNvSpPr/>
          <p:nvPr/>
        </p:nvSpPr>
        <p:spPr>
          <a:xfrm>
            <a:off x="4062312" y="5922424"/>
            <a:ext cx="7430759" cy="709126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scene3d>
            <a:camera prst="orthographicFront"/>
            <a:lightRig rig="flat" dir="t"/>
          </a:scene3d>
          <a:sp3d prstMaterial="dkEdge"/>
        </p:spPr>
        <p:style>
          <a:lnRef idx="0">
            <a:schemeClr val="lt2">
              <a:hueOff val="0"/>
              <a:satOff val="0"/>
              <a:lumOff val="0"/>
              <a:alphaOff val="0"/>
            </a:schemeClr>
          </a:lnRef>
          <a:fillRef idx="2">
            <a:scrgbClr r="0" g="0" b="0"/>
          </a:fillRef>
          <a:effectRef idx="1">
            <a:schemeClr val="dk2">
              <a:hueOff val="0"/>
              <a:satOff val="0"/>
              <a:lumOff val="0"/>
              <a:alphaOff val="0"/>
            </a:schemeClr>
          </a:effectRef>
          <a:fontRef idx="minor">
            <a:schemeClr val="dk1"/>
          </a:fontRef>
        </p:style>
        <p:txBody>
          <a:bodyPr spcFirstLastPara="0" vert="horz" wrap="square" lIns="72000" tIns="108000" rIns="72000" bIns="0" numCol="1" spcCol="1270" rtlCol="0" anchor="t" anchorCtr="0">
            <a:noAutofit/>
          </a:bodyPr>
          <a:lstStyle/>
          <a:p>
            <a:pPr marL="0" lvl="0" indent="0" algn="ctr" defTabSz="5778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GB" sz="1300" b="1" kern="1200" dirty="0">
                <a:solidFill>
                  <a:prstClr val="black"/>
                </a:solidFill>
                <a:latin typeface="+mj-lt"/>
                <a:ea typeface="+mn-ea"/>
                <a:cs typeface="+mn-cs"/>
              </a:rPr>
              <a:t>Student </a:t>
            </a:r>
            <a:r>
              <a:rPr lang="en-GB" sz="1300" b="1" kern="1200" dirty="0" err="1">
                <a:solidFill>
                  <a:prstClr val="black"/>
                </a:solidFill>
                <a:latin typeface="+mj-lt"/>
                <a:ea typeface="+mn-ea"/>
                <a:cs typeface="+mn-cs"/>
              </a:rPr>
              <a:t>shelvers</a:t>
            </a:r>
            <a:endParaRPr lang="en-GB" sz="1300" b="1" kern="1200" dirty="0">
              <a:solidFill>
                <a:prstClr val="black"/>
              </a:solidFill>
              <a:latin typeface="+mj-lt"/>
              <a:ea typeface="+mn-ea"/>
              <a:cs typeface="+mn-cs"/>
            </a:endParaRPr>
          </a:p>
          <a:p>
            <a:pPr marL="0" lvl="0" indent="0" algn="ctr" defTabSz="5778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GB" sz="1300" kern="1200" dirty="0">
                <a:solidFill>
                  <a:prstClr val="black"/>
                </a:solidFill>
                <a:latin typeface="+mj-lt"/>
                <a:ea typeface="+mn-ea"/>
                <a:cs typeface="+mn-cs"/>
              </a:rPr>
              <a:t>Eve / Sat term time only</a:t>
            </a:r>
          </a:p>
        </p:txBody>
      </p:sp>
      <p:sp>
        <p:nvSpPr>
          <p:cNvPr id="6" name="Rectangle 5" descr="Hierarchy Level 2 Item 1">
            <a:extLst>
              <a:ext uri="{FF2B5EF4-FFF2-40B4-BE49-F238E27FC236}">
                <a16:creationId xmlns:a16="http://schemas.microsoft.com/office/drawing/2014/main" id="{C37C7AA1-D72A-87ED-3119-609900255EC2}"/>
              </a:ext>
            </a:extLst>
          </p:cNvPr>
          <p:cNvSpPr/>
          <p:nvPr/>
        </p:nvSpPr>
        <p:spPr>
          <a:xfrm>
            <a:off x="8277991" y="4109001"/>
            <a:ext cx="1214479" cy="1720196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scene3d>
            <a:camera prst="orthographicFront"/>
            <a:lightRig rig="flat" dir="t"/>
          </a:scene3d>
          <a:sp3d prstMaterial="dkEdge"/>
        </p:spPr>
        <p:style>
          <a:lnRef idx="0">
            <a:schemeClr val="lt2">
              <a:hueOff val="0"/>
              <a:satOff val="0"/>
              <a:lumOff val="0"/>
              <a:alphaOff val="0"/>
            </a:schemeClr>
          </a:lnRef>
          <a:fillRef idx="2">
            <a:scrgbClr r="0" g="0" b="0"/>
          </a:fillRef>
          <a:effectRef idx="1">
            <a:schemeClr val="dk2">
              <a:hueOff val="0"/>
              <a:satOff val="0"/>
              <a:lumOff val="0"/>
              <a:alphaOff val="0"/>
            </a:schemeClr>
          </a:effectRef>
          <a:fontRef idx="minor">
            <a:schemeClr val="dk1"/>
          </a:fontRef>
        </p:style>
        <p:txBody>
          <a:bodyPr spcFirstLastPara="0" vert="horz" wrap="square" lIns="72000" tIns="108000" rIns="72000" bIns="0" numCol="1" spcCol="1270" rtlCol="0" anchor="t" anchorCtr="0">
            <a:noAutofit/>
          </a:bodyPr>
          <a:lstStyle/>
          <a:p>
            <a:pPr marL="0" lvl="0" indent="0" algn="ctr" defTabSz="5778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GB" sz="1300" b="1" dirty="0">
                <a:solidFill>
                  <a:prstClr val="black"/>
                </a:solidFill>
                <a:latin typeface="+mj-lt"/>
              </a:rPr>
              <a:t>Library </a:t>
            </a:r>
          </a:p>
          <a:p>
            <a:pPr marL="0" lvl="0" indent="0" algn="ctr" defTabSz="5778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GB" sz="1300" b="1" dirty="0">
                <a:solidFill>
                  <a:prstClr val="black"/>
                </a:solidFill>
                <a:latin typeface="+mj-lt"/>
              </a:rPr>
              <a:t>Assistant</a:t>
            </a:r>
          </a:p>
          <a:p>
            <a:pPr marL="0" lvl="0" indent="0" algn="ctr" defTabSz="5778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GB" sz="1300" kern="1200" dirty="0">
                <a:solidFill>
                  <a:prstClr val="black"/>
                </a:solidFill>
                <a:latin typeface="+mj-lt"/>
                <a:ea typeface="+mn-ea"/>
                <a:cs typeface="+mn-cs"/>
              </a:rPr>
              <a:t>Saturday</a:t>
            </a:r>
          </a:p>
          <a:p>
            <a:pPr marL="0" lvl="0" indent="0" algn="ctr" defTabSz="5778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GB" sz="1300" dirty="0">
                <a:solidFill>
                  <a:prstClr val="black"/>
                </a:solidFill>
                <a:latin typeface="+mj-lt"/>
              </a:rPr>
              <a:t>Term time only</a:t>
            </a:r>
            <a:endParaRPr lang="en-GB" sz="1300" kern="1200" dirty="0">
              <a:solidFill>
                <a:prstClr val="black"/>
              </a:solidFill>
              <a:latin typeface="+mj-lt"/>
              <a:ea typeface="+mn-ea"/>
              <a:cs typeface="+mn-cs"/>
            </a:endParaRPr>
          </a:p>
        </p:txBody>
      </p:sp>
      <p:sp>
        <p:nvSpPr>
          <p:cNvPr id="2" name="Rectangle 1" descr="Hierarchy Level 2 Item 1">
            <a:extLst>
              <a:ext uri="{FF2B5EF4-FFF2-40B4-BE49-F238E27FC236}">
                <a16:creationId xmlns:a16="http://schemas.microsoft.com/office/drawing/2014/main" id="{0F788179-CA83-AE10-A32E-E8EF53C23629}"/>
              </a:ext>
            </a:extLst>
          </p:cNvPr>
          <p:cNvSpPr/>
          <p:nvPr/>
        </p:nvSpPr>
        <p:spPr>
          <a:xfrm>
            <a:off x="5532823" y="4100905"/>
            <a:ext cx="1188000" cy="1720197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scene3d>
            <a:camera prst="orthographicFront"/>
            <a:lightRig rig="flat" dir="t"/>
          </a:scene3d>
          <a:sp3d prstMaterial="dkEdge"/>
        </p:spPr>
        <p:style>
          <a:lnRef idx="0">
            <a:schemeClr val="lt2">
              <a:hueOff val="0"/>
              <a:satOff val="0"/>
              <a:lumOff val="0"/>
              <a:alphaOff val="0"/>
            </a:schemeClr>
          </a:lnRef>
          <a:fillRef idx="2">
            <a:scrgbClr r="0" g="0" b="0"/>
          </a:fillRef>
          <a:effectRef idx="1">
            <a:schemeClr val="dk2">
              <a:hueOff val="0"/>
              <a:satOff val="0"/>
              <a:lumOff val="0"/>
              <a:alphaOff val="0"/>
            </a:schemeClr>
          </a:effectRef>
          <a:fontRef idx="minor">
            <a:schemeClr val="dk1"/>
          </a:fontRef>
        </p:style>
        <p:txBody>
          <a:bodyPr spcFirstLastPara="0" vert="horz" wrap="square" lIns="72000" tIns="108000" rIns="72000" bIns="0" numCol="1" spcCol="1270" rtlCol="0" anchor="t" anchorCtr="0">
            <a:noAutofit/>
          </a:bodyPr>
          <a:lstStyle/>
          <a:p>
            <a:pPr marL="0" lvl="0" indent="0" algn="ctr" defTabSz="5778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GB" sz="1300" b="1" dirty="0">
                <a:solidFill>
                  <a:prstClr val="black"/>
                </a:solidFill>
                <a:latin typeface="+mj-lt"/>
              </a:rPr>
              <a:t>Library Assistant</a:t>
            </a:r>
          </a:p>
          <a:p>
            <a:pPr marL="0" lvl="0" indent="0" algn="ctr" defTabSz="5778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GB" sz="1300" kern="1200" dirty="0">
                <a:solidFill>
                  <a:prstClr val="black"/>
                </a:solidFill>
                <a:latin typeface="+mj-lt"/>
                <a:ea typeface="+mn-ea"/>
                <a:cs typeface="+mn-cs"/>
              </a:rPr>
              <a:t>Mon + Weds</a:t>
            </a:r>
          </a:p>
          <a:p>
            <a:pPr marL="0" lvl="0" indent="0" algn="ctr" defTabSz="5778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GB" sz="1300" dirty="0">
                <a:solidFill>
                  <a:prstClr val="black"/>
                </a:solidFill>
                <a:latin typeface="+mj-lt"/>
              </a:rPr>
              <a:t>Term time only</a:t>
            </a:r>
            <a:endParaRPr lang="en-GB" sz="1300" kern="1200" dirty="0">
              <a:solidFill>
                <a:prstClr val="black"/>
              </a:solidFill>
              <a:latin typeface="+mj-lt"/>
              <a:ea typeface="+mn-ea"/>
              <a:cs typeface="+mn-cs"/>
            </a:endParaRPr>
          </a:p>
        </p:txBody>
      </p:sp>
      <p:sp>
        <p:nvSpPr>
          <p:cNvPr id="3" name="Rectangle 2" descr="Hierarchy Level 2 Item 3">
            <a:extLst>
              <a:ext uri="{FF2B5EF4-FFF2-40B4-BE49-F238E27FC236}">
                <a16:creationId xmlns:a16="http://schemas.microsoft.com/office/drawing/2014/main" id="{A89539C3-482A-963B-93C2-0DA35905395A}"/>
              </a:ext>
            </a:extLst>
          </p:cNvPr>
          <p:cNvSpPr/>
          <p:nvPr/>
        </p:nvSpPr>
        <p:spPr>
          <a:xfrm>
            <a:off x="9742621" y="1745284"/>
            <a:ext cx="1401686" cy="2081873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scene3d>
            <a:camera prst="orthographicFront"/>
            <a:lightRig rig="flat" dir="t"/>
          </a:scene3d>
          <a:sp3d prstMaterial="dkEdge"/>
        </p:spPr>
        <p:style>
          <a:lnRef idx="0">
            <a:schemeClr val="lt2">
              <a:hueOff val="0"/>
              <a:satOff val="0"/>
              <a:lumOff val="0"/>
              <a:alphaOff val="0"/>
            </a:schemeClr>
          </a:lnRef>
          <a:fillRef idx="2">
            <a:scrgbClr r="0" g="0" b="0"/>
          </a:fillRef>
          <a:effectRef idx="1">
            <a:schemeClr val="dk2">
              <a:hueOff val="0"/>
              <a:satOff val="0"/>
              <a:lumOff val="0"/>
              <a:alphaOff val="0"/>
            </a:schemeClr>
          </a:effectRef>
          <a:fontRef idx="minor">
            <a:schemeClr val="dk1"/>
          </a:fontRef>
        </p:style>
        <p:txBody>
          <a:bodyPr spcFirstLastPara="0" vert="horz" wrap="square" lIns="72000" tIns="108000" rIns="72000" bIns="0" numCol="1" spcCol="1270" rtlCol="0" anchor="t" anchorCtr="0">
            <a:noAutofit/>
          </a:bodyPr>
          <a:lstStyle/>
          <a:p>
            <a:pPr marL="0" lvl="0" indent="0" algn="ctr" defTabSz="5778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GB" sz="1300" b="1" kern="1200" dirty="0">
                <a:solidFill>
                  <a:prstClr val="black"/>
                </a:solidFill>
                <a:latin typeface="+mj-lt"/>
                <a:ea typeface="+mn-ea"/>
                <a:cs typeface="+mn-cs"/>
              </a:rPr>
              <a:t>Collections and Archives Coordinator</a:t>
            </a:r>
            <a:endParaRPr lang="en-GB" sz="1300" b="1" dirty="0">
              <a:solidFill>
                <a:prstClr val="black"/>
              </a:solidFill>
              <a:latin typeface="+mj-lt"/>
            </a:endParaRPr>
          </a:p>
          <a:p>
            <a:pPr marL="0" lvl="0" indent="0" algn="ctr" defTabSz="5778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endParaRPr lang="en-GB" sz="1300" dirty="0">
              <a:solidFill>
                <a:prstClr val="black"/>
              </a:solidFill>
              <a:latin typeface="+mj-lt"/>
            </a:endParaRPr>
          </a:p>
          <a:p>
            <a:pPr marL="0" lvl="0" indent="0" algn="ctr" defTabSz="5778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GB" sz="1300" dirty="0">
                <a:solidFill>
                  <a:prstClr val="black"/>
                </a:solidFill>
                <a:latin typeface="+mj-lt"/>
              </a:rPr>
              <a:t>0.6 FTE</a:t>
            </a:r>
            <a:endParaRPr lang="en-GB" sz="1300" kern="1200" dirty="0">
              <a:solidFill>
                <a:prstClr val="black"/>
              </a:solidFill>
              <a:latin typeface="+mj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1958229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GUID" val="8f48ed27-7494-436f-beab-32a1f8b8d387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731</TotalTime>
  <Words>113</Words>
  <Application>Microsoft Office PowerPoint</Application>
  <PresentationFormat>Widescreen</PresentationFormat>
  <Paragraphs>45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Structure Chart  Norwich University of the Arts Library Nov 2025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Amy Straker</dc:creator>
  <cp:lastModifiedBy>Amy Straker</cp:lastModifiedBy>
  <cp:revision>18</cp:revision>
  <cp:lastPrinted>2022-01-31T14:43:02Z</cp:lastPrinted>
  <dcterms:created xsi:type="dcterms:W3CDTF">2022-01-31T14:11:58Z</dcterms:created>
  <dcterms:modified xsi:type="dcterms:W3CDTF">2025-12-17T10:16:12Z</dcterms:modified>
</cp:coreProperties>
</file>